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AD376-706C-4750-A206-47FBF02B259E}" type="datetimeFigureOut">
              <a:rPr lang="it-IT" smtClean="0"/>
              <a:t>18/02/2026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8C200-B65C-4651-AAC1-4A979A686B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2269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AD376-706C-4750-A206-47FBF02B259E}" type="datetimeFigureOut">
              <a:rPr lang="it-IT" smtClean="0"/>
              <a:t>18/02/2026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8C200-B65C-4651-AAC1-4A979A686B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3207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AD376-706C-4750-A206-47FBF02B259E}" type="datetimeFigureOut">
              <a:rPr lang="it-IT" smtClean="0"/>
              <a:t>18/02/2026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8C200-B65C-4651-AAC1-4A979A686B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69847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AD376-706C-4750-A206-47FBF02B259E}" type="datetimeFigureOut">
              <a:rPr lang="it-IT" smtClean="0"/>
              <a:t>18/02/2026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8C200-B65C-4651-AAC1-4A979A686B3C}" type="slidenum">
              <a:rPr lang="it-IT" smtClean="0"/>
              <a:t>‹N›</a:t>
            </a:fld>
            <a:endParaRPr lang="it-IT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303354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AD376-706C-4750-A206-47FBF02B259E}" type="datetimeFigureOut">
              <a:rPr lang="it-IT" smtClean="0"/>
              <a:t>18/02/2026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8C200-B65C-4651-AAC1-4A979A686B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95210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AD376-706C-4750-A206-47FBF02B259E}" type="datetimeFigureOut">
              <a:rPr lang="it-IT" smtClean="0"/>
              <a:t>18/02/2026</a:t>
            </a:fld>
            <a:endParaRPr lang="it-I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8C200-B65C-4651-AAC1-4A979A686B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32302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AD376-706C-4750-A206-47FBF02B259E}" type="datetimeFigureOut">
              <a:rPr lang="it-IT" smtClean="0"/>
              <a:t>18/02/2026</a:t>
            </a:fld>
            <a:endParaRPr lang="it-I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8C200-B65C-4651-AAC1-4A979A686B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57430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AD376-706C-4750-A206-47FBF02B259E}" type="datetimeFigureOut">
              <a:rPr lang="it-IT" smtClean="0"/>
              <a:t>18/02/2026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8C200-B65C-4651-AAC1-4A979A686B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84119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AD376-706C-4750-A206-47FBF02B259E}" type="datetimeFigureOut">
              <a:rPr lang="it-IT" smtClean="0"/>
              <a:t>18/02/2026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8C200-B65C-4651-AAC1-4A979A686B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7248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AD376-706C-4750-A206-47FBF02B259E}" type="datetimeFigureOut">
              <a:rPr lang="it-IT" smtClean="0"/>
              <a:t>18/02/2026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8C200-B65C-4651-AAC1-4A979A686B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2158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AD376-706C-4750-A206-47FBF02B259E}" type="datetimeFigureOut">
              <a:rPr lang="it-IT" smtClean="0"/>
              <a:t>18/02/2026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8C200-B65C-4651-AAC1-4A979A686B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7769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AD376-706C-4750-A206-47FBF02B259E}" type="datetimeFigureOut">
              <a:rPr lang="it-IT" smtClean="0"/>
              <a:t>18/02/2026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8C200-B65C-4651-AAC1-4A979A686B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18740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AD376-706C-4750-A206-47FBF02B259E}" type="datetimeFigureOut">
              <a:rPr lang="it-IT" smtClean="0"/>
              <a:t>18/02/2026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8C200-B65C-4651-AAC1-4A979A686B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14253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AD376-706C-4750-A206-47FBF02B259E}" type="datetimeFigureOut">
              <a:rPr lang="it-IT" smtClean="0"/>
              <a:t>18/02/2026</a:t>
            </a:fld>
            <a:endParaRPr lang="it-IT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8C200-B65C-4651-AAC1-4A979A686B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4784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AD376-706C-4750-A206-47FBF02B259E}" type="datetimeFigureOut">
              <a:rPr lang="it-IT" smtClean="0"/>
              <a:t>18/02/2026</a:t>
            </a:fld>
            <a:endParaRPr lang="it-IT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8C200-B65C-4651-AAC1-4A979A686B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3700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AD376-706C-4750-A206-47FBF02B259E}" type="datetimeFigureOut">
              <a:rPr lang="it-IT" smtClean="0"/>
              <a:t>18/02/2026</a:t>
            </a:fld>
            <a:endParaRPr lang="it-IT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8C200-B65C-4651-AAC1-4A979A686B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83263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AD376-706C-4750-A206-47FBF02B259E}" type="datetimeFigureOut">
              <a:rPr lang="it-IT" smtClean="0"/>
              <a:t>18/02/2026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8C200-B65C-4651-AAC1-4A979A686B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1745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8BAD376-706C-4750-A206-47FBF02B259E}" type="datetimeFigureOut">
              <a:rPr lang="it-IT" smtClean="0"/>
              <a:t>18/02/2026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98C200-B65C-4651-AAC1-4A979A686B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09423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  <p:sldLayoutId id="2147484013" r:id="rId7"/>
    <p:sldLayoutId id="2147484014" r:id="rId8"/>
    <p:sldLayoutId id="2147484015" r:id="rId9"/>
    <p:sldLayoutId id="2147484016" r:id="rId10"/>
    <p:sldLayoutId id="2147484017" r:id="rId11"/>
    <p:sldLayoutId id="2147484018" r:id="rId12"/>
    <p:sldLayoutId id="2147484019" r:id="rId13"/>
    <p:sldLayoutId id="2147484020" r:id="rId14"/>
    <p:sldLayoutId id="2147484021" r:id="rId15"/>
    <p:sldLayoutId id="2147484022" r:id="rId16"/>
    <p:sldLayoutId id="214748402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microsoft.com/office/2007/relationships/hdphoto" Target="../media/hdphoto1.wdp"/><Relationship Id="rId7" Type="http://schemas.openxmlformats.org/officeDocument/2006/relationships/hyperlink" Target="https://commons.wikimedia.org/wiki/File:Hard_Drive_(11644419853).jp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hyperlink" Target="https://www.techyv.com/article/cache-memory-types-and-importance/" TargetMode="External"/><Relationship Id="rId5" Type="http://schemas.openxmlformats.org/officeDocument/2006/relationships/image" Target="../media/image7.png"/><Relationship Id="rId10" Type="http://schemas.openxmlformats.org/officeDocument/2006/relationships/image" Target="../media/image9.jpg"/><Relationship Id="rId4" Type="http://schemas.openxmlformats.org/officeDocument/2006/relationships/hyperlink" Target="https://it.dreamstime.com/fotografia-stock-tecnologia-di-archiviazione-di-dati-del-nastro-magnetico-lto-image63315127" TargetMode="External"/><Relationship Id="rId9" Type="http://schemas.openxmlformats.org/officeDocument/2006/relationships/hyperlink" Target="https://www.publicdomainpictures.net/view-image.php?image=18285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kist.com/free-photo-iosaa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9286FA-EE70-4E6C-B4C2-92DC0DE33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832" y="1261536"/>
            <a:ext cx="7197726" cy="2421464"/>
          </a:xfrm>
        </p:spPr>
        <p:txBody>
          <a:bodyPr/>
          <a:lstStyle/>
          <a:p>
            <a:pPr algn="l"/>
            <a:r>
              <a:rPr lang="it-IT" dirty="0">
                <a:latin typeface="Arial Black" panose="020B0A04020102020204" pitchFamily="34" charset="0"/>
              </a:rPr>
              <a:t>GESTIONE</a:t>
            </a:r>
            <a:br>
              <a:rPr lang="it-IT" dirty="0">
                <a:latin typeface="Arial Black" panose="020B0A04020102020204" pitchFamily="34" charset="0"/>
              </a:rPr>
            </a:br>
            <a:r>
              <a:rPr lang="it-IT" dirty="0">
                <a:latin typeface="Arial Black" panose="020B0A04020102020204" pitchFamily="34" charset="0"/>
              </a:rPr>
              <a:t>DELLA MEMORIA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B66F7A3-484D-4D49-9E02-D8036DFA1F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27133" y="5596464"/>
            <a:ext cx="7197726" cy="1405467"/>
          </a:xfrm>
        </p:spPr>
        <p:txBody>
          <a:bodyPr/>
          <a:lstStyle/>
          <a:p>
            <a:r>
              <a:rPr lang="it-IT" dirty="0"/>
              <a:t>Pietro barone</a:t>
            </a:r>
          </a:p>
        </p:txBody>
      </p:sp>
    </p:spTree>
    <p:extLst>
      <p:ext uri="{BB962C8B-B14F-4D97-AF65-F5344CB8AC3E}">
        <p14:creationId xmlns:p14="http://schemas.microsoft.com/office/powerpoint/2010/main" val="2410256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F7223127-8043-48F5-944E-9AED2C64D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Grazie per l’attenzione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47CA8242-85F8-4B7A-8A0A-6DDC268B4C2A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320D9BF4-054E-4C6F-BFFD-88EFAD333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/>
              <a:t>Pietro Barone 3°I</a:t>
            </a:r>
          </a:p>
        </p:txBody>
      </p:sp>
    </p:spTree>
    <p:extLst>
      <p:ext uri="{BB962C8B-B14F-4D97-AF65-F5344CB8AC3E}">
        <p14:creationId xmlns:p14="http://schemas.microsoft.com/office/powerpoint/2010/main" val="1659241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B63D7A-54D7-4E5C-9AE7-E7F0A81EE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INDICE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544EC8-8DC9-4FE4-8FF8-ED0CECE577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VARI TIPI DI MEMORIA</a:t>
            </a:r>
          </a:p>
          <a:p>
            <a:r>
              <a:rPr lang="it-IT" dirty="0"/>
              <a:t>CARICAMENTO DEL PROGRAMMA</a:t>
            </a:r>
          </a:p>
          <a:p>
            <a:r>
              <a:rPr lang="it-IT" dirty="0"/>
              <a:t>INDIRIZZI</a:t>
            </a:r>
          </a:p>
          <a:p>
            <a:r>
              <a:rPr lang="it-IT" dirty="0"/>
              <a:t>RILOCAZIONE STATICA</a:t>
            </a:r>
          </a:p>
          <a:p>
            <a:r>
              <a:rPr lang="it-IT" dirty="0"/>
              <a:t>RILOCAZIONE DINAMICA</a:t>
            </a:r>
          </a:p>
          <a:p>
            <a:r>
              <a:rPr lang="it-IT" dirty="0"/>
              <a:t>BINDING E LINKING </a:t>
            </a:r>
          </a:p>
        </p:txBody>
      </p:sp>
    </p:spTree>
    <p:extLst>
      <p:ext uri="{BB962C8B-B14F-4D97-AF65-F5344CB8AC3E}">
        <p14:creationId xmlns:p14="http://schemas.microsoft.com/office/powerpoint/2010/main" val="299354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0607FB-1E78-45DA-9D95-99C57FB93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Diversi tipi di memoria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8AE88C-42E2-487C-A83A-B7B662238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 hanno diversi tempi di accesso e capacità</a:t>
            </a:r>
          </a:p>
          <a:p>
            <a:r>
              <a:rPr lang="it-IT" dirty="0"/>
              <a:t>Nastro</a:t>
            </a:r>
          </a:p>
          <a:p>
            <a:r>
              <a:rPr lang="it-IT" dirty="0"/>
              <a:t>Disco rigido</a:t>
            </a:r>
          </a:p>
          <a:p>
            <a:r>
              <a:rPr lang="it-IT" dirty="0" err="1"/>
              <a:t>ssd</a:t>
            </a:r>
            <a:endParaRPr lang="it-IT" dirty="0"/>
          </a:p>
          <a:p>
            <a:r>
              <a:rPr lang="it-IT" dirty="0"/>
              <a:t>Memoria principale</a:t>
            </a:r>
          </a:p>
          <a:p>
            <a:r>
              <a:rPr lang="it-IT" dirty="0"/>
              <a:t>Cache </a:t>
            </a:r>
          </a:p>
          <a:p>
            <a:r>
              <a:rPr lang="it-IT" dirty="0"/>
              <a:t>registri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033F6E6-64EF-46D9-98D0-9ECB9E30A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867164" y="1541190"/>
            <a:ext cx="2600588" cy="17358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3AB5B36-83A1-4847-9775-6656827810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367244" y="3372133"/>
            <a:ext cx="2441197" cy="18308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8CDE8F68-8FB5-4BA6-A364-E4975B0319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012713" y="3722055"/>
            <a:ext cx="2309489" cy="16796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ECE4295-C55A-443C-A8A4-8070646486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5972882" y="5368059"/>
            <a:ext cx="2206226" cy="12410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58745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5D00EA56-422F-46C9-A366-3483B50C4050}"/>
              </a:ext>
            </a:extLst>
          </p:cNvPr>
          <p:cNvSpPr/>
          <p:nvPr/>
        </p:nvSpPr>
        <p:spPr>
          <a:xfrm>
            <a:off x="7231310" y="2197629"/>
            <a:ext cx="2407640" cy="1140903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A455C8A5-9243-4D51-81D1-E8D407D14F76}"/>
              </a:ext>
            </a:extLst>
          </p:cNvPr>
          <p:cNvSpPr/>
          <p:nvPr/>
        </p:nvSpPr>
        <p:spPr>
          <a:xfrm>
            <a:off x="1786855" y="2251006"/>
            <a:ext cx="2281806" cy="11409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F1C8687-739B-4D9F-A185-737F126E024E}"/>
              </a:ext>
            </a:extLst>
          </p:cNvPr>
          <p:cNvSpPr txBox="1"/>
          <p:nvPr/>
        </p:nvSpPr>
        <p:spPr>
          <a:xfrm>
            <a:off x="2278583" y="4036542"/>
            <a:ext cx="1577130" cy="369332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programma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A9F11B6-8131-474E-BDBE-29832ECB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Caricamento del programma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6678061-4627-4A29-805C-18E3112502A2}"/>
              </a:ext>
            </a:extLst>
          </p:cNvPr>
          <p:cNvSpPr txBox="1"/>
          <p:nvPr/>
        </p:nvSpPr>
        <p:spPr>
          <a:xfrm>
            <a:off x="5209562" y="2583414"/>
            <a:ext cx="973123" cy="369332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loader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6FC76F8-65C2-4520-B1BD-F84903D18DED}"/>
              </a:ext>
            </a:extLst>
          </p:cNvPr>
          <p:cNvSpPr txBox="1"/>
          <p:nvPr/>
        </p:nvSpPr>
        <p:spPr>
          <a:xfrm>
            <a:off x="1954635" y="1828297"/>
            <a:ext cx="2055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Coda di entrata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39EDBD7-15BF-4807-994B-86724799EB2A}"/>
              </a:ext>
            </a:extLst>
          </p:cNvPr>
          <p:cNvSpPr txBox="1"/>
          <p:nvPr/>
        </p:nvSpPr>
        <p:spPr>
          <a:xfrm>
            <a:off x="7231310" y="1803346"/>
            <a:ext cx="2466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Lista processi pronti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7C91CD0-649F-42FA-B3FA-909C0FF37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42412" y="5571728"/>
            <a:ext cx="1713301" cy="1140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049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29 0.25787 L -2.5E-6 -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" y="-2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0.25 L 0.22188 -0.2118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94" y="1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188 -0.21181 L 0.44414 -0.2180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07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04FF00-EAEE-46E9-8B1F-9A9ED3E99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Caricamento del programma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8EFB183-BB45-4971-8B17-CE10A2ABB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Durante il caricamento il compilatore genera</a:t>
            </a:r>
          </a:p>
          <a:p>
            <a:r>
              <a:rPr lang="it-IT" dirty="0"/>
              <a:t>Collegamenti tra:</a:t>
            </a:r>
          </a:p>
          <a:p>
            <a:r>
              <a:rPr lang="it-IT" dirty="0"/>
              <a:t>Istruzioni</a:t>
            </a:r>
          </a:p>
          <a:p>
            <a:r>
              <a:rPr lang="it-IT" dirty="0"/>
              <a:t>Indirizzi</a:t>
            </a:r>
          </a:p>
          <a:p>
            <a:r>
              <a:rPr lang="it-IT" dirty="0"/>
              <a:t>Senza sapere dove saranno caricati in memoria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22312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6FA355-50A3-40C8-9A17-4F8A2D3B9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Indirizzi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1EDD1FD-B7B9-46FE-92D0-44CD5DCC9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Vengono generati degli</a:t>
            </a:r>
          </a:p>
          <a:p>
            <a:r>
              <a:rPr lang="it-IT" dirty="0"/>
              <a:t>Indirizzi relativi(indirizzi logici)</a:t>
            </a:r>
          </a:p>
          <a:p>
            <a:r>
              <a:rPr lang="it-IT" dirty="0"/>
              <a:t>Verranno trasformati al caricamento </a:t>
            </a:r>
          </a:p>
          <a:p>
            <a:r>
              <a:rPr lang="it-IT" dirty="0"/>
              <a:t>Indirizzi assoluti(fisici)</a:t>
            </a:r>
          </a:p>
        </p:txBody>
      </p:sp>
    </p:spTree>
    <p:extLst>
      <p:ext uri="{BB962C8B-B14F-4D97-AF65-F5344CB8AC3E}">
        <p14:creationId xmlns:p14="http://schemas.microsoft.com/office/powerpoint/2010/main" val="3060817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1DCEB2-6BDF-41DD-BC25-341336DB2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Rilocazione statica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DAD412-F639-4CBE-95BA-835D77F6F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Ogni </a:t>
            </a:r>
            <a:r>
              <a:rPr lang="it-IT" dirty="0" err="1"/>
              <a:t>programa</a:t>
            </a:r>
            <a:r>
              <a:rPr lang="it-IT" dirty="0"/>
              <a:t> ha un proprio indirizzo logico</a:t>
            </a:r>
          </a:p>
          <a:p>
            <a:r>
              <a:rPr lang="it-IT" dirty="0"/>
              <a:t>Il compilatore sistema gli indirizzi</a:t>
            </a:r>
          </a:p>
          <a:p>
            <a:endParaRPr lang="it-IT" dirty="0"/>
          </a:p>
          <a:p>
            <a:pPr marL="0" indent="0">
              <a:buNone/>
            </a:pPr>
            <a:r>
              <a:rPr lang="it-IT" dirty="0"/>
              <a:t>     indirizzi logici                                                 indirizzi fisici</a:t>
            </a:r>
          </a:p>
          <a:p>
            <a:pPr marL="0" indent="0">
              <a:buNone/>
            </a:pPr>
            <a:r>
              <a:rPr lang="it-IT" dirty="0"/>
              <a:t>     0   a=2</a:t>
            </a:r>
          </a:p>
          <a:p>
            <a:pPr marL="0" indent="0">
              <a:buNone/>
            </a:pPr>
            <a:r>
              <a:rPr lang="it-IT" dirty="0"/>
              <a:t>     1   b=6</a:t>
            </a:r>
          </a:p>
          <a:p>
            <a:pPr marL="0" indent="0">
              <a:buNone/>
            </a:pPr>
            <a:r>
              <a:rPr lang="it-IT" dirty="0"/>
              <a:t>     2   somma </a:t>
            </a:r>
          </a:p>
          <a:p>
            <a:pPr marL="0" indent="0">
              <a:buNone/>
            </a:pPr>
            <a:r>
              <a:rPr lang="it-IT" dirty="0"/>
              <a:t>     3   </a:t>
            </a:r>
            <a:r>
              <a:rPr lang="it-IT" dirty="0" err="1"/>
              <a:t>moltipl</a:t>
            </a:r>
            <a:endParaRPr lang="it-IT" dirty="0"/>
          </a:p>
          <a:p>
            <a:endParaRPr lang="it-IT" dirty="0"/>
          </a:p>
          <a:p>
            <a:pPr marL="0" indent="0">
              <a:buNone/>
            </a:pPr>
            <a:r>
              <a:rPr lang="it-IT" dirty="0"/>
              <a:t>   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E95636B-8ABC-4C5A-9E45-54D09B3443BE}"/>
              </a:ext>
            </a:extLst>
          </p:cNvPr>
          <p:cNvSpPr txBox="1"/>
          <p:nvPr/>
        </p:nvSpPr>
        <p:spPr>
          <a:xfrm>
            <a:off x="6392411" y="3573710"/>
            <a:ext cx="2114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#100  a=2</a:t>
            </a:r>
          </a:p>
          <a:p>
            <a:r>
              <a:rPr lang="it-IT" dirty="0"/>
              <a:t>#101  b=6</a:t>
            </a:r>
          </a:p>
          <a:p>
            <a:r>
              <a:rPr lang="it-IT" dirty="0"/>
              <a:t>#102  somma</a:t>
            </a:r>
          </a:p>
          <a:p>
            <a:r>
              <a:rPr lang="it-IT" dirty="0"/>
              <a:t>#103  </a:t>
            </a:r>
            <a:r>
              <a:rPr lang="it-IT" dirty="0" err="1"/>
              <a:t>moltipl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31934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77E4D9-85E0-4613-ABA3-67F4D6C3B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Rilocazione dinamica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D20A150-6455-4237-94BC-CD75CB068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Il programma viene caricato in una zona libera</a:t>
            </a:r>
          </a:p>
          <a:p>
            <a:endParaRPr lang="it-IT" dirty="0"/>
          </a:p>
          <a:p>
            <a:pPr marL="0" indent="0">
              <a:buNone/>
            </a:pPr>
            <a:r>
              <a:rPr lang="it-IT" dirty="0"/>
              <a:t>indirizzi logici                                                 memoria fisica</a:t>
            </a:r>
          </a:p>
          <a:p>
            <a:pPr marL="0" indent="0">
              <a:buNone/>
            </a:pPr>
            <a:r>
              <a:rPr lang="it-IT" dirty="0"/>
              <a:t>     0   a=2</a:t>
            </a:r>
          </a:p>
          <a:p>
            <a:pPr marL="0" indent="0">
              <a:buNone/>
            </a:pPr>
            <a:r>
              <a:rPr lang="it-IT" dirty="0"/>
              <a:t>     1   b=6</a:t>
            </a:r>
          </a:p>
          <a:p>
            <a:pPr marL="0" indent="0">
              <a:buNone/>
            </a:pPr>
            <a:r>
              <a:rPr lang="it-IT" dirty="0"/>
              <a:t>     2   somma </a:t>
            </a:r>
          </a:p>
          <a:p>
            <a:pPr marL="0" indent="0">
              <a:buNone/>
            </a:pPr>
            <a:r>
              <a:rPr lang="it-IT" dirty="0"/>
              <a:t>     3   </a:t>
            </a:r>
            <a:r>
              <a:rPr lang="it-IT" dirty="0" err="1"/>
              <a:t>moltipl</a:t>
            </a:r>
            <a:endParaRPr lang="it-IT" dirty="0"/>
          </a:p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EFF2159-27E0-4E4D-B75F-4D68950A0294}"/>
              </a:ext>
            </a:extLst>
          </p:cNvPr>
          <p:cNvSpPr txBox="1"/>
          <p:nvPr/>
        </p:nvSpPr>
        <p:spPr>
          <a:xfrm>
            <a:off x="6096000" y="3315317"/>
            <a:ext cx="21084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#234 //////</a:t>
            </a:r>
          </a:p>
          <a:p>
            <a:r>
              <a:rPr lang="it-IT" dirty="0"/>
              <a:t>#235 /////</a:t>
            </a:r>
          </a:p>
          <a:p>
            <a:r>
              <a:rPr lang="it-IT" dirty="0"/>
              <a:t>#236  a=2</a:t>
            </a:r>
          </a:p>
          <a:p>
            <a:r>
              <a:rPr lang="it-IT" dirty="0"/>
              <a:t>#237  b=6</a:t>
            </a:r>
          </a:p>
          <a:p>
            <a:r>
              <a:rPr lang="it-IT" dirty="0"/>
              <a:t>#238  somma</a:t>
            </a:r>
          </a:p>
          <a:p>
            <a:r>
              <a:rPr lang="it-IT" dirty="0"/>
              <a:t>#239  </a:t>
            </a:r>
            <a:r>
              <a:rPr lang="it-IT" dirty="0" err="1"/>
              <a:t>moltipl</a:t>
            </a:r>
            <a:endParaRPr lang="it-IT" dirty="0"/>
          </a:p>
          <a:p>
            <a:r>
              <a:rPr lang="it-IT" dirty="0"/>
              <a:t>#240 //////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CD3E966A-240A-4FB5-85E3-D5DD356E8C5A}"/>
              </a:ext>
            </a:extLst>
          </p:cNvPr>
          <p:cNvCxnSpPr/>
          <p:nvPr/>
        </p:nvCxnSpPr>
        <p:spPr>
          <a:xfrm flipH="1">
            <a:off x="7600426" y="3187817"/>
            <a:ext cx="1853967" cy="343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73420289-1B29-46DA-B657-CCB3AB557EA1}"/>
              </a:ext>
            </a:extLst>
          </p:cNvPr>
          <p:cNvCxnSpPr>
            <a:cxnSpLocks/>
          </p:cNvCxnSpPr>
          <p:nvPr/>
        </p:nvCxnSpPr>
        <p:spPr>
          <a:xfrm flipH="1">
            <a:off x="7667538" y="3187817"/>
            <a:ext cx="1786855" cy="543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Parentesi quadra chiusa 13">
            <a:extLst>
              <a:ext uri="{FF2B5EF4-FFF2-40B4-BE49-F238E27FC236}">
                <a16:creationId xmlns:a16="http://schemas.microsoft.com/office/drawing/2014/main" id="{C20E6EE8-19DF-409D-B67B-F4AFEDA8B61B}"/>
              </a:ext>
            </a:extLst>
          </p:cNvPr>
          <p:cNvSpPr/>
          <p:nvPr/>
        </p:nvSpPr>
        <p:spPr>
          <a:xfrm flipH="1">
            <a:off x="6096000" y="3917659"/>
            <a:ext cx="396000" cy="1080000"/>
          </a:xfrm>
          <a:prstGeom prst="righ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Parentesi quadra chiusa 14">
            <a:extLst>
              <a:ext uri="{FF2B5EF4-FFF2-40B4-BE49-F238E27FC236}">
                <a16:creationId xmlns:a16="http://schemas.microsoft.com/office/drawing/2014/main" id="{DC413908-5052-4CEF-B7E7-960422E09F7F}"/>
              </a:ext>
            </a:extLst>
          </p:cNvPr>
          <p:cNvSpPr/>
          <p:nvPr/>
        </p:nvSpPr>
        <p:spPr>
          <a:xfrm>
            <a:off x="7005984" y="3934437"/>
            <a:ext cx="604008" cy="241388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A8F24EC-C05A-4D04-8986-95178A4E07E1}"/>
              </a:ext>
            </a:extLst>
          </p:cNvPr>
          <p:cNvSpPr txBox="1"/>
          <p:nvPr/>
        </p:nvSpPr>
        <p:spPr>
          <a:xfrm>
            <a:off x="9659726" y="3870465"/>
            <a:ext cx="1971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Indirizzo base</a:t>
            </a:r>
          </a:p>
        </p:txBody>
      </p: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9CE2959A-E76E-45CB-828F-EC2B4227F0CE}"/>
              </a:ext>
            </a:extLst>
          </p:cNvPr>
          <p:cNvCxnSpPr/>
          <p:nvPr/>
        </p:nvCxnSpPr>
        <p:spPr>
          <a:xfrm flipH="1">
            <a:off x="7843707" y="4055131"/>
            <a:ext cx="16777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16862C3-99BE-4A4F-AB03-C4F4B0BD4EB7}"/>
              </a:ext>
            </a:extLst>
          </p:cNvPr>
          <p:cNvSpPr txBox="1"/>
          <p:nvPr/>
        </p:nvSpPr>
        <p:spPr>
          <a:xfrm>
            <a:off x="9454156" y="3020037"/>
            <a:ext cx="178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Spazi pieni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413FD62-9304-4318-99C5-5094FF832C27}"/>
              </a:ext>
            </a:extLst>
          </p:cNvPr>
          <p:cNvSpPr txBox="1"/>
          <p:nvPr/>
        </p:nvSpPr>
        <p:spPr>
          <a:xfrm>
            <a:off x="9501529" y="4752594"/>
            <a:ext cx="2287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Indirizzo </a:t>
            </a:r>
            <a:r>
              <a:rPr lang="it-IT" dirty="0" err="1"/>
              <a:t>base+max</a:t>
            </a:r>
            <a:endParaRPr lang="it-IT" dirty="0"/>
          </a:p>
          <a:p>
            <a:endParaRPr lang="it-IT" dirty="0"/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2499F387-02EF-4FF9-B54E-A2852997E177}"/>
              </a:ext>
            </a:extLst>
          </p:cNvPr>
          <p:cNvCxnSpPr>
            <a:cxnSpLocks/>
          </p:cNvCxnSpPr>
          <p:nvPr/>
        </p:nvCxnSpPr>
        <p:spPr>
          <a:xfrm flipH="1" flipV="1">
            <a:off x="7843707" y="4890782"/>
            <a:ext cx="1654030" cy="61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Parentesi quadra chiusa 22">
            <a:extLst>
              <a:ext uri="{FF2B5EF4-FFF2-40B4-BE49-F238E27FC236}">
                <a16:creationId xmlns:a16="http://schemas.microsoft.com/office/drawing/2014/main" id="{7EDD1CAD-02E4-464D-87F8-3BD7DE308411}"/>
              </a:ext>
            </a:extLst>
          </p:cNvPr>
          <p:cNvSpPr/>
          <p:nvPr/>
        </p:nvSpPr>
        <p:spPr>
          <a:xfrm>
            <a:off x="7084904" y="4770345"/>
            <a:ext cx="604008" cy="241388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E1C0601C-0522-4D78-BE7F-D47A973865ED}"/>
              </a:ext>
            </a:extLst>
          </p:cNvPr>
          <p:cNvSpPr txBox="1"/>
          <p:nvPr/>
        </p:nvSpPr>
        <p:spPr>
          <a:xfrm>
            <a:off x="5008228" y="4055131"/>
            <a:ext cx="854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Spazi</a:t>
            </a:r>
          </a:p>
          <a:p>
            <a:r>
              <a:rPr lang="it-IT" dirty="0"/>
              <a:t>liberi</a:t>
            </a:r>
          </a:p>
        </p:txBody>
      </p:sp>
    </p:spTree>
    <p:extLst>
      <p:ext uri="{BB962C8B-B14F-4D97-AF65-F5344CB8AC3E}">
        <p14:creationId xmlns:p14="http://schemas.microsoft.com/office/powerpoint/2010/main" val="2595656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95EC97-3C0D-4505-A29E-47778AA37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Binding</a:t>
            </a:r>
            <a:r>
              <a:rPr lang="it-IT" dirty="0"/>
              <a:t> e linking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820C490-839B-4862-92B4-CEF879D0A6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 dirty="0"/>
              <a:t>Calcolo </a:t>
            </a:r>
            <a:r>
              <a:rPr lang="it-IT" dirty="0" err="1"/>
              <a:t>indirzzi</a:t>
            </a:r>
            <a:r>
              <a:rPr lang="it-IT" dirty="0"/>
              <a:t> fisici</a:t>
            </a:r>
          </a:p>
          <a:p>
            <a:endParaRPr lang="it-IT" dirty="0"/>
          </a:p>
          <a:p>
            <a:pPr marL="0" indent="0">
              <a:buNone/>
            </a:pPr>
            <a:r>
              <a:rPr lang="it-IT" dirty="0"/>
              <a:t>effettuato nel linking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Passaggio indirizzo fisico</a:t>
            </a:r>
          </a:p>
          <a:p>
            <a:pPr marL="0" indent="0">
              <a:buNone/>
            </a:pPr>
            <a:r>
              <a:rPr lang="it-IT" dirty="0"/>
              <a:t>      effettuato nel </a:t>
            </a:r>
            <a:r>
              <a:rPr lang="it-IT" dirty="0" err="1"/>
              <a:t>binding</a:t>
            </a:r>
            <a:r>
              <a:rPr lang="it-IT" dirty="0"/>
              <a:t>  in momenti diversi</a:t>
            </a:r>
          </a:p>
          <a:p>
            <a:pPr marL="0" indent="0">
              <a:buNone/>
            </a:pPr>
            <a:r>
              <a:rPr lang="it-IT" dirty="0"/>
              <a:t>Compile time</a:t>
            </a:r>
          </a:p>
          <a:p>
            <a:pPr marL="0" indent="0">
              <a:buNone/>
            </a:pPr>
            <a:r>
              <a:rPr lang="it-IT" dirty="0" err="1"/>
              <a:t>Load</a:t>
            </a:r>
            <a:r>
              <a:rPr lang="it-IT" dirty="0"/>
              <a:t> time </a:t>
            </a:r>
          </a:p>
          <a:p>
            <a:pPr marL="0" indent="0">
              <a:buNone/>
            </a:pPr>
            <a:r>
              <a:rPr lang="it-IT" dirty="0" err="1"/>
              <a:t>Execution</a:t>
            </a:r>
            <a:r>
              <a:rPr lang="it-IT" dirty="0"/>
              <a:t> time</a:t>
            </a:r>
          </a:p>
          <a:p>
            <a:pPr marL="0" indent="0">
              <a:buNone/>
            </a:pPr>
            <a:r>
              <a:rPr lang="it-IT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1722215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e">
  <a:themeElements>
    <a:clrScheme name="Ion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e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e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TM02836342[[fn=Ione]]</Template>
  <TotalTime>196</TotalTime>
  <Words>241</Words>
  <Application>Microsoft Office PowerPoint</Application>
  <PresentationFormat>Widescreen</PresentationFormat>
  <Paragraphs>88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5" baseType="lpstr">
      <vt:lpstr>Arial</vt:lpstr>
      <vt:lpstr>Arial Black</vt:lpstr>
      <vt:lpstr>Century Gothic</vt:lpstr>
      <vt:lpstr>Wingdings 3</vt:lpstr>
      <vt:lpstr>Ione</vt:lpstr>
      <vt:lpstr>GESTIONE DELLA MEMORIA</vt:lpstr>
      <vt:lpstr>INDICE</vt:lpstr>
      <vt:lpstr>Diversi tipi di memoria</vt:lpstr>
      <vt:lpstr>Caricamento del programma</vt:lpstr>
      <vt:lpstr>Caricamento del programma</vt:lpstr>
      <vt:lpstr>Indirizzi</vt:lpstr>
      <vt:lpstr>Rilocazione statica</vt:lpstr>
      <vt:lpstr>Rilocazione dinamica</vt:lpstr>
      <vt:lpstr>Binding e linking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GESTIONE DELLA MEMORIA</dc:title>
  <dc:creator>pietro barone</dc:creator>
  <cp:lastModifiedBy>pietro barone</cp:lastModifiedBy>
  <cp:revision>17</cp:revision>
  <dcterms:created xsi:type="dcterms:W3CDTF">2026-02-18T17:04:42Z</dcterms:created>
  <dcterms:modified xsi:type="dcterms:W3CDTF">2026-02-18T20:21:00Z</dcterms:modified>
</cp:coreProperties>
</file>